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70" r:id="rId2"/>
    <p:sldId id="280" r:id="rId3"/>
    <p:sldId id="278" r:id="rId4"/>
    <p:sldId id="28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cy Magby" initials="LM" lastIdx="2" clrIdx="0">
    <p:extLst>
      <p:ext uri="{19B8F6BF-5375-455C-9EA6-DF929625EA0E}">
        <p15:presenceInfo xmlns:p15="http://schemas.microsoft.com/office/powerpoint/2012/main" userId="S::lmagby@conarc.com::c085d81e-15e4-45c0-adc8-6b470fad05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D678E"/>
    <a:srgbClr val="7ABC31"/>
    <a:srgbClr val="00BC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34" autoAdjust="0"/>
    <p:restoredTop sz="94660"/>
  </p:normalViewPr>
  <p:slideViewPr>
    <p:cSldViewPr snapToGrid="0">
      <p:cViewPr varScale="1">
        <p:scale>
          <a:sx n="99" d="100"/>
          <a:sy n="99" d="100"/>
        </p:scale>
        <p:origin x="3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7FB22C-CEF9-439E-B6BD-FB1363322A38}" type="datetimeFigureOut">
              <a:rPr lang="en-US" smtClean="0"/>
              <a:t>9/14/2021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CC6C7D-6CC6-49F1-99D0-485D8EF3CAA1}" type="slidenum">
              <a:rPr lang="en-US" smtClean="0"/>
              <a:t>‹#›</a:t>
            </a:fld>
            <a:endParaRPr lang="en-US"/>
          </a:p>
        </p:txBody>
      </p:sp>
    </p:spTree>
    <p:extLst>
      <p:ext uri="{BB962C8B-B14F-4D97-AF65-F5344CB8AC3E}">
        <p14:creationId xmlns:p14="http://schemas.microsoft.com/office/powerpoint/2010/main" val="119843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8034-0619-4E7B-BCA3-CD96E64F44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DF48FC-8E3D-4116-9DE6-204B1AAD1D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4B484D-5F66-4D0C-9FFB-FA71C4719DBC}"/>
              </a:ext>
            </a:extLst>
          </p:cNvPr>
          <p:cNvSpPr>
            <a:spLocks noGrp="1"/>
          </p:cNvSpPr>
          <p:nvPr>
            <p:ph type="dt" sz="half" idx="10"/>
          </p:nvPr>
        </p:nvSpPr>
        <p:spPr/>
        <p:txBody>
          <a:bodyPr/>
          <a:lstStyle/>
          <a:p>
            <a:fld id="{2486EC01-4DFA-479E-BB5A-537BEADB5E72}" type="datetime1">
              <a:rPr lang="en-US" smtClean="0"/>
              <a:t>9/14/2021</a:t>
            </a:fld>
            <a:endParaRPr lang="en-US"/>
          </a:p>
        </p:txBody>
      </p:sp>
      <p:sp>
        <p:nvSpPr>
          <p:cNvPr id="5" name="Footer Placeholder 4">
            <a:extLst>
              <a:ext uri="{FF2B5EF4-FFF2-40B4-BE49-F238E27FC236}">
                <a16:creationId xmlns:a16="http://schemas.microsoft.com/office/drawing/2014/main" id="{69076A2C-320C-4D6B-BA2A-B16E41081C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4D34D2-8DCF-4EF8-B403-EE8612004783}"/>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380928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0A1FA-44DE-4ECE-AE36-D58B4DBE1F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B4B10C-F0B4-4B9F-ACCD-42EAB34E38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69F55B-28BF-41D1-8427-2A14A8F17CFE}"/>
              </a:ext>
            </a:extLst>
          </p:cNvPr>
          <p:cNvSpPr>
            <a:spLocks noGrp="1"/>
          </p:cNvSpPr>
          <p:nvPr>
            <p:ph type="dt" sz="half" idx="10"/>
          </p:nvPr>
        </p:nvSpPr>
        <p:spPr/>
        <p:txBody>
          <a:bodyPr/>
          <a:lstStyle/>
          <a:p>
            <a:fld id="{4187DB3A-BBED-442A-B17F-4BFC72E4A306}" type="datetime1">
              <a:rPr lang="en-US" smtClean="0"/>
              <a:t>9/14/2021</a:t>
            </a:fld>
            <a:endParaRPr lang="en-US"/>
          </a:p>
        </p:txBody>
      </p:sp>
      <p:sp>
        <p:nvSpPr>
          <p:cNvPr id="5" name="Footer Placeholder 4">
            <a:extLst>
              <a:ext uri="{FF2B5EF4-FFF2-40B4-BE49-F238E27FC236}">
                <a16:creationId xmlns:a16="http://schemas.microsoft.com/office/drawing/2014/main" id="{59F9F80D-292B-4265-9051-6383AA0B1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0E5490-D99E-41D3-8C23-8FEB504E8AE5}"/>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228061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6C610B-5D1E-4490-A521-221872B3AC9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003F9C-75BD-474A-9817-76F4A26364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7FD91E-8204-4E6E-B897-76268171FD59}"/>
              </a:ext>
            </a:extLst>
          </p:cNvPr>
          <p:cNvSpPr>
            <a:spLocks noGrp="1"/>
          </p:cNvSpPr>
          <p:nvPr>
            <p:ph type="dt" sz="half" idx="10"/>
          </p:nvPr>
        </p:nvSpPr>
        <p:spPr/>
        <p:txBody>
          <a:bodyPr/>
          <a:lstStyle/>
          <a:p>
            <a:fld id="{A38216A1-C6C4-424C-BF77-5F4B9287AED2}" type="datetime1">
              <a:rPr lang="en-US" smtClean="0"/>
              <a:t>9/14/2021</a:t>
            </a:fld>
            <a:endParaRPr lang="en-US"/>
          </a:p>
        </p:txBody>
      </p:sp>
      <p:sp>
        <p:nvSpPr>
          <p:cNvPr id="5" name="Footer Placeholder 4">
            <a:extLst>
              <a:ext uri="{FF2B5EF4-FFF2-40B4-BE49-F238E27FC236}">
                <a16:creationId xmlns:a16="http://schemas.microsoft.com/office/drawing/2014/main" id="{A69A5085-3259-4ABB-8ACE-54D8CBB554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4A5069-705B-449F-AB64-CB35A0BD38D7}"/>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3130734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79A2E-F779-41C7-A8B3-062E73090B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0BA188-9807-4C95-8E87-0BF85343C6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AD63CE-CAF2-4E28-9247-C8A59E504C2C}"/>
              </a:ext>
            </a:extLst>
          </p:cNvPr>
          <p:cNvSpPr>
            <a:spLocks noGrp="1"/>
          </p:cNvSpPr>
          <p:nvPr>
            <p:ph type="dt" sz="half" idx="10"/>
          </p:nvPr>
        </p:nvSpPr>
        <p:spPr/>
        <p:txBody>
          <a:bodyPr/>
          <a:lstStyle/>
          <a:p>
            <a:fld id="{C8F30A5C-2B9F-4782-AA9D-81D2A7E0E2F9}" type="datetime1">
              <a:rPr lang="en-US" smtClean="0"/>
              <a:t>9/14/2021</a:t>
            </a:fld>
            <a:endParaRPr lang="en-US"/>
          </a:p>
        </p:txBody>
      </p:sp>
      <p:sp>
        <p:nvSpPr>
          <p:cNvPr id="5" name="Footer Placeholder 4">
            <a:extLst>
              <a:ext uri="{FF2B5EF4-FFF2-40B4-BE49-F238E27FC236}">
                <a16:creationId xmlns:a16="http://schemas.microsoft.com/office/drawing/2014/main" id="{EEBE9E31-98A7-40B2-8247-7C1356A100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ABE23F-65DF-4EEA-AB0E-5D8F9593236C}"/>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1960611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63198-68A1-481E-82EB-A1C5884B4B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75495A-4D76-4310-9253-1B2F223DA1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CD5E4F-7439-492A-BF9E-720F335BAC84}"/>
              </a:ext>
            </a:extLst>
          </p:cNvPr>
          <p:cNvSpPr>
            <a:spLocks noGrp="1"/>
          </p:cNvSpPr>
          <p:nvPr>
            <p:ph type="dt" sz="half" idx="10"/>
          </p:nvPr>
        </p:nvSpPr>
        <p:spPr/>
        <p:txBody>
          <a:bodyPr/>
          <a:lstStyle/>
          <a:p>
            <a:fld id="{32502856-1ADD-41FF-9DED-BE1859144DA7}" type="datetime1">
              <a:rPr lang="en-US" smtClean="0"/>
              <a:t>9/14/2021</a:t>
            </a:fld>
            <a:endParaRPr lang="en-US"/>
          </a:p>
        </p:txBody>
      </p:sp>
      <p:sp>
        <p:nvSpPr>
          <p:cNvPr id="5" name="Footer Placeholder 4">
            <a:extLst>
              <a:ext uri="{FF2B5EF4-FFF2-40B4-BE49-F238E27FC236}">
                <a16:creationId xmlns:a16="http://schemas.microsoft.com/office/drawing/2014/main" id="{FEEF530E-97FA-40C5-B2A4-DEF8ADC84F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06A0B9-87E4-4D0C-A4B3-21B63FB2D8A4}"/>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3750290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32E0A-065A-42A5-B741-E60B109166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766484-2FC9-4A53-9683-FCA4235320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FEC0A5-87EA-45CB-8296-BE749D3E75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15A918-4BBB-4FB6-9593-AFB70035478A}"/>
              </a:ext>
            </a:extLst>
          </p:cNvPr>
          <p:cNvSpPr>
            <a:spLocks noGrp="1"/>
          </p:cNvSpPr>
          <p:nvPr>
            <p:ph type="dt" sz="half" idx="10"/>
          </p:nvPr>
        </p:nvSpPr>
        <p:spPr/>
        <p:txBody>
          <a:bodyPr/>
          <a:lstStyle/>
          <a:p>
            <a:fld id="{B0C4638B-38CF-4D37-9055-92BB5893688A}" type="datetime1">
              <a:rPr lang="en-US" smtClean="0"/>
              <a:t>9/14/2021</a:t>
            </a:fld>
            <a:endParaRPr lang="en-US"/>
          </a:p>
        </p:txBody>
      </p:sp>
      <p:sp>
        <p:nvSpPr>
          <p:cNvPr id="6" name="Footer Placeholder 5">
            <a:extLst>
              <a:ext uri="{FF2B5EF4-FFF2-40B4-BE49-F238E27FC236}">
                <a16:creationId xmlns:a16="http://schemas.microsoft.com/office/drawing/2014/main" id="{7305162A-D9F8-4542-B934-29A74A6E06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53A1A9-F969-4928-A818-155E14E9DC17}"/>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2241129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F5DFC-F76F-4F02-BEB5-4B34D13D61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B8E526-0A31-4EEE-8ABF-2698D09E67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655EA7-DA3B-4DEF-B6D5-38CB923C92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3CAF0C-5511-4822-AE9D-CC5AECD94F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00FD2E-AF4B-4701-ABB9-2981E93D15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42E064-93E9-4EB7-A934-EBF3812004E2}"/>
              </a:ext>
            </a:extLst>
          </p:cNvPr>
          <p:cNvSpPr>
            <a:spLocks noGrp="1"/>
          </p:cNvSpPr>
          <p:nvPr>
            <p:ph type="dt" sz="half" idx="10"/>
          </p:nvPr>
        </p:nvSpPr>
        <p:spPr/>
        <p:txBody>
          <a:bodyPr/>
          <a:lstStyle/>
          <a:p>
            <a:fld id="{3DA02D5C-80AF-4BBD-8488-F0A6C328C555}" type="datetime1">
              <a:rPr lang="en-US" smtClean="0"/>
              <a:t>9/14/2021</a:t>
            </a:fld>
            <a:endParaRPr lang="en-US"/>
          </a:p>
        </p:txBody>
      </p:sp>
      <p:sp>
        <p:nvSpPr>
          <p:cNvPr id="8" name="Footer Placeholder 7">
            <a:extLst>
              <a:ext uri="{FF2B5EF4-FFF2-40B4-BE49-F238E27FC236}">
                <a16:creationId xmlns:a16="http://schemas.microsoft.com/office/drawing/2014/main" id="{36C79E5B-CDCD-4710-A064-54B9646739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9A1256-5BCD-43DE-810F-22E76AEC3E30}"/>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313314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4616D-8652-4CE6-A33C-C96AADF772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238EA1-8954-4351-ADC7-486BCE3723F6}"/>
              </a:ext>
            </a:extLst>
          </p:cNvPr>
          <p:cNvSpPr>
            <a:spLocks noGrp="1"/>
          </p:cNvSpPr>
          <p:nvPr>
            <p:ph type="dt" sz="half" idx="10"/>
          </p:nvPr>
        </p:nvSpPr>
        <p:spPr/>
        <p:txBody>
          <a:bodyPr/>
          <a:lstStyle/>
          <a:p>
            <a:fld id="{ED629488-8908-48C0-B4E8-BA1BFDD89095}" type="datetime1">
              <a:rPr lang="en-US" smtClean="0"/>
              <a:t>9/14/2021</a:t>
            </a:fld>
            <a:endParaRPr lang="en-US"/>
          </a:p>
        </p:txBody>
      </p:sp>
      <p:sp>
        <p:nvSpPr>
          <p:cNvPr id="4" name="Footer Placeholder 3">
            <a:extLst>
              <a:ext uri="{FF2B5EF4-FFF2-40B4-BE49-F238E27FC236}">
                <a16:creationId xmlns:a16="http://schemas.microsoft.com/office/drawing/2014/main" id="{1F827099-79A8-4D67-9693-B9CE54A924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6F108D-1867-4DBC-A7F2-5F4C555846B2}"/>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731265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554F33-4EAA-4BDF-A05C-2B7A5F50EB1B}"/>
              </a:ext>
            </a:extLst>
          </p:cNvPr>
          <p:cNvSpPr>
            <a:spLocks noGrp="1"/>
          </p:cNvSpPr>
          <p:nvPr>
            <p:ph type="dt" sz="half" idx="10"/>
          </p:nvPr>
        </p:nvSpPr>
        <p:spPr/>
        <p:txBody>
          <a:bodyPr/>
          <a:lstStyle/>
          <a:p>
            <a:fld id="{8D7F9E36-E651-4747-8D77-D67C2BF8C3A4}" type="datetime1">
              <a:rPr lang="en-US" smtClean="0"/>
              <a:t>9/14/2021</a:t>
            </a:fld>
            <a:endParaRPr lang="en-US"/>
          </a:p>
        </p:txBody>
      </p:sp>
      <p:sp>
        <p:nvSpPr>
          <p:cNvPr id="3" name="Footer Placeholder 2">
            <a:extLst>
              <a:ext uri="{FF2B5EF4-FFF2-40B4-BE49-F238E27FC236}">
                <a16:creationId xmlns:a16="http://schemas.microsoft.com/office/drawing/2014/main" id="{6970A0F4-EB7B-4CDB-9C2A-1CBEFE5212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3284D6E-0945-4163-8B63-2E605A6403F7}"/>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1397998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55A8A-33A1-4E78-AB63-01E25C8025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068F77-670B-4D3E-AA64-4B3D015D4D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92C66A-BC11-40A7-ACC7-6074C95D97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CE5F33-7761-4E69-AD6E-02A6116003F2}"/>
              </a:ext>
            </a:extLst>
          </p:cNvPr>
          <p:cNvSpPr>
            <a:spLocks noGrp="1"/>
          </p:cNvSpPr>
          <p:nvPr>
            <p:ph type="dt" sz="half" idx="10"/>
          </p:nvPr>
        </p:nvSpPr>
        <p:spPr/>
        <p:txBody>
          <a:bodyPr/>
          <a:lstStyle/>
          <a:p>
            <a:fld id="{420BC6C2-A5DA-48A2-9FD7-2CDB99931618}" type="datetime1">
              <a:rPr lang="en-US" smtClean="0"/>
              <a:t>9/14/2021</a:t>
            </a:fld>
            <a:endParaRPr lang="en-US"/>
          </a:p>
        </p:txBody>
      </p:sp>
      <p:sp>
        <p:nvSpPr>
          <p:cNvPr id="6" name="Footer Placeholder 5">
            <a:extLst>
              <a:ext uri="{FF2B5EF4-FFF2-40B4-BE49-F238E27FC236}">
                <a16:creationId xmlns:a16="http://schemas.microsoft.com/office/drawing/2014/main" id="{A3D81D61-B059-4B1B-8500-B5BE0AFCD1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A2FD71-738C-4078-BB9F-9AA28136BE8E}"/>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231846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5702C-4EC8-40B8-BD9D-EEE9EFC78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9F47E7-A51A-474D-9AB5-E1678612CD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8552D0-D50E-47C7-A4DE-748AC81649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FDADC1-B065-4896-80CB-0A315B6A2369}"/>
              </a:ext>
            </a:extLst>
          </p:cNvPr>
          <p:cNvSpPr>
            <a:spLocks noGrp="1"/>
          </p:cNvSpPr>
          <p:nvPr>
            <p:ph type="dt" sz="half" idx="10"/>
          </p:nvPr>
        </p:nvSpPr>
        <p:spPr/>
        <p:txBody>
          <a:bodyPr/>
          <a:lstStyle/>
          <a:p>
            <a:fld id="{0E656978-8E60-401F-A979-F21C4B8ED2CE}" type="datetime1">
              <a:rPr lang="en-US" smtClean="0"/>
              <a:t>9/14/2021</a:t>
            </a:fld>
            <a:endParaRPr lang="en-US"/>
          </a:p>
        </p:txBody>
      </p:sp>
      <p:sp>
        <p:nvSpPr>
          <p:cNvPr id="6" name="Footer Placeholder 5">
            <a:extLst>
              <a:ext uri="{FF2B5EF4-FFF2-40B4-BE49-F238E27FC236}">
                <a16:creationId xmlns:a16="http://schemas.microsoft.com/office/drawing/2014/main" id="{CCBC7D1F-6714-4E93-80F4-D82034FD84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F2E54F-8539-4CBD-97B9-D99698BD3F24}"/>
              </a:ext>
            </a:extLst>
          </p:cNvPr>
          <p:cNvSpPr>
            <a:spLocks noGrp="1"/>
          </p:cNvSpPr>
          <p:nvPr>
            <p:ph type="sldNum" sz="quarter" idx="12"/>
          </p:nvPr>
        </p:nvSpPr>
        <p:spPr/>
        <p:txBody>
          <a:bodyPr/>
          <a:lstStyle/>
          <a:p>
            <a:fld id="{0D3EE6F1-7457-4486-91A8-0968EEE90064}" type="slidenum">
              <a:rPr lang="en-US" smtClean="0"/>
              <a:t>‹#›</a:t>
            </a:fld>
            <a:endParaRPr lang="en-US"/>
          </a:p>
        </p:txBody>
      </p:sp>
    </p:spTree>
    <p:extLst>
      <p:ext uri="{BB962C8B-B14F-4D97-AF65-F5344CB8AC3E}">
        <p14:creationId xmlns:p14="http://schemas.microsoft.com/office/powerpoint/2010/main" val="2751975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ED378C-DA9F-459D-A056-42A1E01904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F5D405-46C8-4F9A-8B88-6DCCBACC16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C8BDC-013C-4DE6-8A36-9923C17AA9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CEE64F-D971-447F-BCD2-8EAD99204736}" type="datetime1">
              <a:rPr lang="en-US" smtClean="0"/>
              <a:t>9/14/2021</a:t>
            </a:fld>
            <a:endParaRPr lang="en-US"/>
          </a:p>
        </p:txBody>
      </p:sp>
      <p:sp>
        <p:nvSpPr>
          <p:cNvPr id="5" name="Footer Placeholder 4">
            <a:extLst>
              <a:ext uri="{FF2B5EF4-FFF2-40B4-BE49-F238E27FC236}">
                <a16:creationId xmlns:a16="http://schemas.microsoft.com/office/drawing/2014/main" id="{24DF1FBD-5525-4095-8F08-DF9B4917E3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4C6940-F0D5-41BD-8141-D39B9412BB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3EE6F1-7457-4486-91A8-0968EEE90064}" type="slidenum">
              <a:rPr lang="en-US" smtClean="0"/>
              <a:t>‹#›</a:t>
            </a:fld>
            <a:endParaRPr lang="en-US"/>
          </a:p>
        </p:txBody>
      </p:sp>
    </p:spTree>
    <p:extLst>
      <p:ext uri="{BB962C8B-B14F-4D97-AF65-F5344CB8AC3E}">
        <p14:creationId xmlns:p14="http://schemas.microsoft.com/office/powerpoint/2010/main" val="6328729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40F9B3-011F-4765-8AF7-001D741BD950}"/>
              </a:ext>
            </a:extLst>
          </p:cNvPr>
          <p:cNvPicPr>
            <a:picLocks noChangeAspect="1"/>
          </p:cNvPicPr>
          <p:nvPr/>
        </p:nvPicPr>
        <p:blipFill>
          <a:blip r:embed="rId2">
            <a:alphaModFix/>
          </a:blip>
          <a:stretch>
            <a:fillRect/>
          </a:stretch>
        </p:blipFill>
        <p:spPr>
          <a:xfrm>
            <a:off x="8143903" y="13707"/>
            <a:ext cx="4048095" cy="6844293"/>
          </a:xfrm>
          <a:prstGeom prst="rect">
            <a:avLst/>
          </a:prstGeom>
        </p:spPr>
      </p:pic>
      <p:sp>
        <p:nvSpPr>
          <p:cNvPr id="2" name="Slide Number Placeholder 1">
            <a:extLst>
              <a:ext uri="{FF2B5EF4-FFF2-40B4-BE49-F238E27FC236}">
                <a16:creationId xmlns:a16="http://schemas.microsoft.com/office/drawing/2014/main" id="{F05311F3-C081-4671-93EF-B76A5DC44CF7}"/>
              </a:ext>
            </a:extLst>
          </p:cNvPr>
          <p:cNvSpPr>
            <a:spLocks noGrp="1"/>
          </p:cNvSpPr>
          <p:nvPr>
            <p:ph type="sldNum" sz="quarter" idx="12"/>
          </p:nvPr>
        </p:nvSpPr>
        <p:spPr>
          <a:xfrm>
            <a:off x="11399520" y="6448389"/>
            <a:ext cx="690880" cy="284551"/>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3EE6F1-7457-4486-91A8-0968EEE90064}" type="slidenum">
              <a:rPr kumimoji="0" lang="en-US" sz="12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13" name="Title 1">
            <a:extLst>
              <a:ext uri="{FF2B5EF4-FFF2-40B4-BE49-F238E27FC236}">
                <a16:creationId xmlns:a16="http://schemas.microsoft.com/office/drawing/2014/main" id="{BFD13238-69AD-48C1-8665-64063AF4113E}"/>
              </a:ext>
            </a:extLst>
          </p:cNvPr>
          <p:cNvSpPr txBox="1">
            <a:spLocks/>
          </p:cNvSpPr>
          <p:nvPr/>
        </p:nvSpPr>
        <p:spPr>
          <a:xfrm>
            <a:off x="3054635" y="530524"/>
            <a:ext cx="6082717" cy="64664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solidFill>
                  <a:srgbClr val="7ABC31"/>
                </a:solidFill>
                <a:latin typeface="Calibri" panose="020F0502020204030204" pitchFamily="34" charset="0"/>
                <a:cs typeface="Calibri" panose="020F0502020204030204" pitchFamily="34" charset="0"/>
              </a:rPr>
              <a:t>WELCOME TO</a:t>
            </a:r>
            <a:br>
              <a:rPr lang="en-US" sz="1200" dirty="0">
                <a:solidFill>
                  <a:srgbClr val="0D678E"/>
                </a:solidFill>
                <a:latin typeface="Calibri" panose="020F0502020204030204" pitchFamily="34" charset="0"/>
                <a:cs typeface="Calibri" panose="020F0502020204030204" pitchFamily="34" charset="0"/>
              </a:rPr>
            </a:br>
            <a:br>
              <a:rPr lang="en-US" sz="1200" dirty="0">
                <a:solidFill>
                  <a:srgbClr val="0D678E"/>
                </a:solidFill>
                <a:latin typeface="Calibri" panose="020F0502020204030204" pitchFamily="34" charset="0"/>
                <a:cs typeface="Calibri" panose="020F0502020204030204" pitchFamily="34" charset="0"/>
              </a:rPr>
            </a:br>
            <a:endParaRPr lang="en-US" sz="1200" dirty="0">
              <a:solidFill>
                <a:srgbClr val="0D678E"/>
              </a:solidFill>
              <a:latin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23D7D23C-654F-4B4A-838B-A0E08E61537C}"/>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3321536" y="861504"/>
            <a:ext cx="5548913" cy="875236"/>
          </a:xfrm>
          <a:prstGeom prst="rect">
            <a:avLst/>
          </a:prstGeom>
        </p:spPr>
      </p:pic>
      <p:pic>
        <p:nvPicPr>
          <p:cNvPr id="14" name="Picture 13">
            <a:extLst>
              <a:ext uri="{FF2B5EF4-FFF2-40B4-BE49-F238E27FC236}">
                <a16:creationId xmlns:a16="http://schemas.microsoft.com/office/drawing/2014/main" id="{3005666E-0CC7-45CD-993C-11C476455454}"/>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599006" y="6495025"/>
            <a:ext cx="1157105" cy="238145"/>
          </a:xfrm>
          <a:prstGeom prst="rect">
            <a:avLst/>
          </a:prstGeom>
        </p:spPr>
      </p:pic>
      <p:sp>
        <p:nvSpPr>
          <p:cNvPr id="15" name="TextBox 14">
            <a:extLst>
              <a:ext uri="{FF2B5EF4-FFF2-40B4-BE49-F238E27FC236}">
                <a16:creationId xmlns:a16="http://schemas.microsoft.com/office/drawing/2014/main" id="{E2163FEF-415C-4FA7-AF96-ADDA9035AC25}"/>
              </a:ext>
            </a:extLst>
          </p:cNvPr>
          <p:cNvSpPr txBox="1"/>
          <p:nvPr/>
        </p:nvSpPr>
        <p:spPr>
          <a:xfrm>
            <a:off x="90449" y="6398655"/>
            <a:ext cx="2775415" cy="430887"/>
          </a:xfrm>
          <a:prstGeom prst="rect">
            <a:avLst/>
          </a:prstGeom>
          <a:noFill/>
        </p:spPr>
        <p:txBody>
          <a:bodyPr wrap="square" rtlCol="0">
            <a:spAutoFit/>
          </a:bodyPr>
          <a:lstStyle/>
          <a:p>
            <a:r>
              <a:rPr lang="en-US" sz="1100" dirty="0">
                <a:solidFill>
                  <a:srgbClr val="0D678E">
                    <a:alpha val="50000"/>
                  </a:srgbClr>
                </a:solidFill>
              </a:rPr>
              <a:t>© 2021 v1.0 Conarc, Inc.</a:t>
            </a:r>
          </a:p>
          <a:p>
            <a:r>
              <a:rPr lang="en-US" sz="1100" dirty="0">
                <a:solidFill>
                  <a:srgbClr val="0D678E">
                    <a:alpha val="50000"/>
                  </a:srgbClr>
                </a:solidFill>
              </a:rPr>
              <a:t> All Rights Reserved.  CONFIDENTIAL</a:t>
            </a:r>
          </a:p>
        </p:txBody>
      </p:sp>
      <p:sp>
        <p:nvSpPr>
          <p:cNvPr id="10" name="Rectangle 9">
            <a:extLst>
              <a:ext uri="{FF2B5EF4-FFF2-40B4-BE49-F238E27FC236}">
                <a16:creationId xmlns:a16="http://schemas.microsoft.com/office/drawing/2014/main" id="{EE7D305A-DA59-413D-A33C-62AA4C4E9EFC}"/>
              </a:ext>
            </a:extLst>
          </p:cNvPr>
          <p:cNvSpPr/>
          <p:nvPr/>
        </p:nvSpPr>
        <p:spPr>
          <a:xfrm>
            <a:off x="2025022" y="2917440"/>
            <a:ext cx="7935259" cy="106622"/>
          </a:xfrm>
          <a:prstGeom prst="rect">
            <a:avLst/>
          </a:prstGeom>
          <a:gradFill flip="none" rotWithShape="1">
            <a:gsLst>
              <a:gs pos="0">
                <a:srgbClr val="11547D"/>
              </a:gs>
              <a:gs pos="75000">
                <a:srgbClr val="00BCD4"/>
              </a:gs>
              <a:gs pos="50000">
                <a:srgbClr val="7ABC31"/>
              </a:gs>
              <a:gs pos="25000">
                <a:srgbClr val="15AFC9"/>
              </a:gs>
              <a:gs pos="100000">
                <a:schemeClr val="accent1">
                  <a:lumMod val="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AA41C695-C459-4635-9EDC-7F276194B6C8}"/>
              </a:ext>
            </a:extLst>
          </p:cNvPr>
          <p:cNvPicPr/>
          <p:nvPr/>
        </p:nvPicPr>
        <p:blipFill>
          <a:blip r:embed="rId5">
            <a:extLst>
              <a:ext uri="{28A0092B-C50C-407E-A947-70E740481C1C}">
                <a14:useLocalDpi xmlns:a14="http://schemas.microsoft.com/office/drawing/2010/main" val="0"/>
              </a:ext>
            </a:extLst>
          </a:blip>
          <a:stretch>
            <a:fillRect/>
          </a:stretch>
        </p:blipFill>
        <p:spPr>
          <a:xfrm>
            <a:off x="5378906" y="2411756"/>
            <a:ext cx="1227484" cy="1096020"/>
          </a:xfrm>
          <a:prstGeom prst="rect">
            <a:avLst/>
          </a:prstGeom>
        </p:spPr>
      </p:pic>
      <p:sp>
        <p:nvSpPr>
          <p:cNvPr id="16" name="Title 1">
            <a:extLst>
              <a:ext uri="{FF2B5EF4-FFF2-40B4-BE49-F238E27FC236}">
                <a16:creationId xmlns:a16="http://schemas.microsoft.com/office/drawing/2014/main" id="{5EC4A7FD-7BCC-468F-A255-AFA0AE1522BB}"/>
              </a:ext>
            </a:extLst>
          </p:cNvPr>
          <p:cNvSpPr txBox="1">
            <a:spLocks/>
          </p:cNvSpPr>
          <p:nvPr/>
        </p:nvSpPr>
        <p:spPr>
          <a:xfrm>
            <a:off x="2585232" y="4924723"/>
            <a:ext cx="7021520" cy="64664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solidFill>
                  <a:srgbClr val="7ABC31"/>
                </a:solidFill>
                <a:latin typeface="Calibri" panose="020F0502020204030204" pitchFamily="34" charset="0"/>
                <a:cs typeface="Calibri" panose="020F0502020204030204" pitchFamily="34" charset="0"/>
              </a:rPr>
              <a:t>IC-410</a:t>
            </a:r>
            <a:br>
              <a:rPr lang="en-US" sz="3600" dirty="0">
                <a:solidFill>
                  <a:srgbClr val="7ABC31"/>
                </a:solidFill>
                <a:latin typeface="Calibri" panose="020F0502020204030204" pitchFamily="34" charset="0"/>
                <a:cs typeface="Calibri" panose="020F0502020204030204" pitchFamily="34" charset="0"/>
              </a:rPr>
            </a:br>
            <a:r>
              <a:rPr lang="en-US" sz="3600" dirty="0">
                <a:solidFill>
                  <a:srgbClr val="7ABC31"/>
                </a:solidFill>
                <a:latin typeface="Calibri" panose="020F0502020204030204" pitchFamily="34" charset="0"/>
                <a:cs typeface="Calibri" panose="020F0502020204030204" pitchFamily="34" charset="0"/>
              </a:rPr>
              <a:t>Workflows</a:t>
            </a:r>
          </a:p>
          <a:p>
            <a:r>
              <a:rPr lang="en-US" sz="3600" dirty="0">
                <a:solidFill>
                  <a:srgbClr val="7ABC31"/>
                </a:solidFill>
                <a:latin typeface="Calibri" panose="020F0502020204030204" pitchFamily="34" charset="0"/>
                <a:cs typeface="Calibri" panose="020F0502020204030204" pitchFamily="34" charset="0"/>
              </a:rPr>
              <a:t>Baseline, Intermediate, Advance</a:t>
            </a:r>
            <a:br>
              <a:rPr lang="en-US" sz="1200" dirty="0">
                <a:solidFill>
                  <a:srgbClr val="0D678E"/>
                </a:solidFill>
                <a:latin typeface="Calibri" panose="020F0502020204030204" pitchFamily="34" charset="0"/>
                <a:cs typeface="Calibri" panose="020F0502020204030204" pitchFamily="34" charset="0"/>
              </a:rPr>
            </a:br>
            <a:endParaRPr lang="en-US" sz="1200" dirty="0">
              <a:solidFill>
                <a:srgbClr val="0D678E"/>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10246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0BEEE81-BBBB-48F5-9C1A-F8FCF1C474AB}"/>
              </a:ext>
            </a:extLst>
          </p:cNvPr>
          <p:cNvSpPr/>
          <p:nvPr/>
        </p:nvSpPr>
        <p:spPr>
          <a:xfrm>
            <a:off x="2025023" y="357899"/>
            <a:ext cx="7935259" cy="57151"/>
          </a:xfrm>
          <a:prstGeom prst="rect">
            <a:avLst/>
          </a:prstGeom>
          <a:gradFill flip="none" rotWithShape="1">
            <a:gsLst>
              <a:gs pos="0">
                <a:srgbClr val="11547D"/>
              </a:gs>
              <a:gs pos="75000">
                <a:srgbClr val="00BCD4"/>
              </a:gs>
              <a:gs pos="50000">
                <a:srgbClr val="7ABC31"/>
              </a:gs>
              <a:gs pos="25000">
                <a:srgbClr val="15AFC9"/>
              </a:gs>
              <a:gs pos="100000">
                <a:schemeClr val="accent1">
                  <a:lumMod val="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F05311F3-C081-4671-93EF-B76A5DC44CF7}"/>
              </a:ext>
            </a:extLst>
          </p:cNvPr>
          <p:cNvSpPr>
            <a:spLocks noGrp="1"/>
          </p:cNvSpPr>
          <p:nvPr>
            <p:ph type="sldNum" sz="quarter" idx="12"/>
          </p:nvPr>
        </p:nvSpPr>
        <p:spPr>
          <a:xfrm>
            <a:off x="11410671" y="6471824"/>
            <a:ext cx="690880" cy="284551"/>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3EE6F1-7457-4486-91A8-0968EEE90064}" type="slidenum">
              <a:rPr kumimoji="0" lang="en-US" sz="1200" b="1" i="0" u="none" strike="noStrike" kern="1200" cap="none" spc="0" normalizeH="0" baseline="0" noProof="0" smtClean="0">
                <a:ln>
                  <a:noFill/>
                </a:ln>
                <a:solidFill>
                  <a:srgbClr val="007BA0">
                    <a:alpha val="50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dirty="0">
              <a:ln>
                <a:noFill/>
              </a:ln>
              <a:solidFill>
                <a:srgbClr val="007BA0">
                  <a:alpha val="50000"/>
                </a:srgbClr>
              </a:solidFill>
              <a:effectLst/>
              <a:uLnTx/>
              <a:uFillTx/>
              <a:latin typeface="Calibri" panose="020F0502020204030204"/>
              <a:ea typeface="+mn-ea"/>
              <a:cs typeface="+mn-cs"/>
            </a:endParaRPr>
          </a:p>
        </p:txBody>
      </p:sp>
      <p:sp>
        <p:nvSpPr>
          <p:cNvPr id="10" name="Title 1">
            <a:extLst>
              <a:ext uri="{FF2B5EF4-FFF2-40B4-BE49-F238E27FC236}">
                <a16:creationId xmlns:a16="http://schemas.microsoft.com/office/drawing/2014/main" id="{B41A1595-052F-4F96-86FB-995A66A687CE}"/>
              </a:ext>
            </a:extLst>
          </p:cNvPr>
          <p:cNvSpPr txBox="1">
            <a:spLocks/>
          </p:cNvSpPr>
          <p:nvPr/>
        </p:nvSpPr>
        <p:spPr>
          <a:xfrm rot="10800000" flipV="1">
            <a:off x="377526" y="1099060"/>
            <a:ext cx="11230252" cy="22305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lnSpc>
                <a:spcPct val="150000"/>
              </a:lnSpc>
              <a:buFontTx/>
              <a:buBlip>
                <a:blip r:embed="rId2"/>
              </a:buBlip>
            </a:pPr>
            <a:r>
              <a:rPr lang="en-US" sz="2200" b="1" dirty="0">
                <a:solidFill>
                  <a:srgbClr val="0D678E"/>
                </a:solidFill>
                <a:latin typeface="Calibri" panose="020F0502020204030204" pitchFamily="34" charset="0"/>
                <a:cs typeface="Calibri" panose="020F0502020204030204" pitchFamily="34" charset="0"/>
              </a:rPr>
              <a:t>Workflow - Implementation</a:t>
            </a:r>
          </a:p>
          <a:p>
            <a:pPr marL="1028700" lvl="1" indent="-571500">
              <a:lnSpc>
                <a:spcPct val="150000"/>
              </a:lnSpc>
              <a:buBlip>
                <a:blip r:embed="rId2"/>
              </a:buBlip>
            </a:pPr>
            <a:r>
              <a:rPr lang="en-US" sz="1600" dirty="0">
                <a:solidFill>
                  <a:srgbClr val="0D678E"/>
                </a:solidFill>
                <a:latin typeface="Calibri" panose="020F0502020204030204" pitchFamily="34" charset="0"/>
                <a:cs typeface="Calibri" panose="020F0502020204030204" pitchFamily="34" charset="0"/>
              </a:rPr>
              <a:t>Status, Deliverables, and Filing State Configuration</a:t>
            </a:r>
          </a:p>
          <a:p>
            <a:pPr marL="1485900" lvl="2" indent="-571500">
              <a:lnSpc>
                <a:spcPct val="150000"/>
              </a:lnSpc>
              <a:buBlip>
                <a:blip r:embed="rId2"/>
              </a:buBlip>
            </a:pPr>
            <a:r>
              <a:rPr lang="en-US" sz="1400" dirty="0">
                <a:solidFill>
                  <a:srgbClr val="0D678E"/>
                </a:solidFill>
                <a:latin typeface="Calibri" panose="020F0502020204030204" pitchFamily="34" charset="0"/>
                <a:cs typeface="Calibri" panose="020F0502020204030204" pitchFamily="34" charset="0"/>
              </a:rPr>
              <a:t>Working with the Firm Admin, iChannel Implementation team will scope out the Firm's current workflow processes and procedures . The Implementation Team will identify all workflow Status’ currently used and implement these status into the configuration of Workflows. Firm Admin will narrow down Deliverables table to States needed and deliverables needed. iChannel Implementation will add these to the deliverables table. </a:t>
            </a:r>
            <a:endParaRPr lang="en-US" sz="2000" b="1" dirty="0">
              <a:solidFill>
                <a:srgbClr val="0D678E"/>
              </a:solidFill>
              <a:latin typeface="Calibri" panose="020F0502020204030204" pitchFamily="34" charset="0"/>
              <a:cs typeface="Calibri" panose="020F0502020204030204" pitchFamily="34" charset="0"/>
            </a:endParaRPr>
          </a:p>
          <a:p>
            <a:pPr marL="571500" indent="-571500">
              <a:lnSpc>
                <a:spcPct val="150000"/>
              </a:lnSpc>
              <a:buFontTx/>
              <a:buBlip>
                <a:blip r:embed="rId2"/>
              </a:buBlip>
            </a:pPr>
            <a:r>
              <a:rPr lang="en-US" sz="2200" b="1" dirty="0">
                <a:solidFill>
                  <a:srgbClr val="0D678E"/>
                </a:solidFill>
                <a:latin typeface="Calibri" panose="020F0502020204030204" pitchFamily="34" charset="0"/>
                <a:cs typeface="Calibri" panose="020F0502020204030204" pitchFamily="34" charset="0"/>
              </a:rPr>
              <a:t>Workflows (Manual)</a:t>
            </a:r>
          </a:p>
          <a:p>
            <a:pPr marL="1028700" lvl="1" indent="-571500">
              <a:lnSpc>
                <a:spcPct val="150000"/>
              </a:lnSpc>
              <a:buBlip>
                <a:blip r:embed="rId2"/>
              </a:buBlip>
            </a:pPr>
            <a:r>
              <a:rPr lang="en-US" sz="1600" dirty="0">
                <a:solidFill>
                  <a:srgbClr val="0D678E"/>
                </a:solidFill>
                <a:latin typeface="Calibri" panose="020F0502020204030204" pitchFamily="34" charset="0"/>
                <a:cs typeface="Calibri" panose="020F0502020204030204" pitchFamily="34" charset="0"/>
              </a:rPr>
              <a:t>iChannel Implementation and Training will train Firm Admin and Users on how to add a “One-Off” workflow where a template is not needed. iChannel Training will train end-users on how to use and report on workflows. </a:t>
            </a:r>
            <a:endParaRPr lang="en-US" sz="2200" b="1" dirty="0">
              <a:solidFill>
                <a:srgbClr val="0D678E"/>
              </a:solidFill>
              <a:latin typeface="Calibri" panose="020F0502020204030204" pitchFamily="34" charset="0"/>
              <a:cs typeface="Calibri" panose="020F0502020204030204" pitchFamily="34" charset="0"/>
            </a:endParaRPr>
          </a:p>
          <a:p>
            <a:pPr marL="571500" indent="-571500">
              <a:lnSpc>
                <a:spcPct val="150000"/>
              </a:lnSpc>
              <a:buFontTx/>
              <a:buBlip>
                <a:blip r:embed="rId2"/>
              </a:buBlip>
            </a:pPr>
            <a:r>
              <a:rPr lang="en-US" sz="2200" b="1" dirty="0">
                <a:solidFill>
                  <a:srgbClr val="0D678E"/>
                </a:solidFill>
                <a:latin typeface="Calibri" panose="020F0502020204030204" pitchFamily="34" charset="0"/>
                <a:cs typeface="Calibri" panose="020F0502020204030204" pitchFamily="34" charset="0"/>
              </a:rPr>
              <a:t>Workflows (Manual + Template)</a:t>
            </a:r>
          </a:p>
          <a:p>
            <a:pPr marL="1028700" lvl="1" indent="-571500">
              <a:lnSpc>
                <a:spcPct val="150000"/>
              </a:lnSpc>
              <a:buBlip>
                <a:blip r:embed="rId2"/>
              </a:buBlip>
            </a:pPr>
            <a:r>
              <a:rPr lang="en-US" sz="1600" dirty="0">
                <a:solidFill>
                  <a:srgbClr val="0D678E"/>
                </a:solidFill>
                <a:latin typeface="Calibri" panose="020F0502020204030204" pitchFamily="34" charset="0"/>
                <a:cs typeface="Calibri" panose="020F0502020204030204" pitchFamily="34" charset="0"/>
              </a:rPr>
              <a:t>iChannel Training will train Firm end-users on how to create and add a Workflow Template with iChannel. iChannel Training will train firm end-users on how to copy the template to new workflows. iChannel Training will train firm on how to use and report on workflows. </a:t>
            </a:r>
          </a:p>
          <a:p>
            <a:pPr>
              <a:lnSpc>
                <a:spcPct val="150000"/>
              </a:lnSpc>
            </a:pPr>
            <a:endParaRPr lang="en-US" sz="2200" b="1" dirty="0">
              <a:solidFill>
                <a:srgbClr val="0D678E"/>
              </a:solidFill>
              <a:latin typeface="Calibri" panose="020F0502020204030204" pitchFamily="34" charset="0"/>
              <a:cs typeface="Calibri" panose="020F0502020204030204" pitchFamily="34" charset="0"/>
            </a:endParaRPr>
          </a:p>
          <a:p>
            <a:pPr marL="1028700" lvl="1" indent="-571500">
              <a:lnSpc>
                <a:spcPct val="150000"/>
              </a:lnSpc>
              <a:buBlip>
                <a:blip r:embed="rId2"/>
              </a:buBlip>
            </a:pPr>
            <a:endParaRPr lang="en-US" sz="1400" dirty="0">
              <a:solidFill>
                <a:srgbClr val="FF0000"/>
              </a:solidFill>
              <a:latin typeface="Calibri" panose="020F0502020204030204" pitchFamily="34" charset="0"/>
              <a:cs typeface="Times New Roman" panose="02020603050405020304" pitchFamily="18" charset="0"/>
            </a:endParaRPr>
          </a:p>
          <a:p>
            <a:pPr>
              <a:lnSpc>
                <a:spcPct val="150000"/>
              </a:lnSpc>
            </a:pPr>
            <a:endParaRPr lang="en-US" sz="2200" dirty="0">
              <a:solidFill>
                <a:srgbClr val="0D678E"/>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2740F9B3-011F-4765-8AF7-001D741BD950}"/>
              </a:ext>
            </a:extLst>
          </p:cNvPr>
          <p:cNvPicPr>
            <a:picLocks noChangeAspect="1"/>
          </p:cNvPicPr>
          <p:nvPr/>
        </p:nvPicPr>
        <p:blipFill>
          <a:blip r:embed="rId3"/>
          <a:stretch>
            <a:fillRect/>
          </a:stretch>
        </p:blipFill>
        <p:spPr>
          <a:xfrm>
            <a:off x="8134051" y="83985"/>
            <a:ext cx="4048095" cy="6218459"/>
          </a:xfrm>
          <a:prstGeom prst="rect">
            <a:avLst/>
          </a:prstGeom>
        </p:spPr>
      </p:pic>
      <p:sp>
        <p:nvSpPr>
          <p:cNvPr id="11" name="Title 1">
            <a:extLst>
              <a:ext uri="{FF2B5EF4-FFF2-40B4-BE49-F238E27FC236}">
                <a16:creationId xmlns:a16="http://schemas.microsoft.com/office/drawing/2014/main" id="{59DA7966-6DAE-45B1-A736-3F9DFC2D5D6B}"/>
              </a:ext>
            </a:extLst>
          </p:cNvPr>
          <p:cNvSpPr txBox="1">
            <a:spLocks/>
          </p:cNvSpPr>
          <p:nvPr/>
        </p:nvSpPr>
        <p:spPr>
          <a:xfrm>
            <a:off x="90449" y="778129"/>
            <a:ext cx="6082717" cy="646646"/>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7600" dirty="0">
                <a:solidFill>
                  <a:srgbClr val="7ABC31"/>
                </a:solidFill>
                <a:latin typeface="Calibri" panose="020F0502020204030204" pitchFamily="34" charset="0"/>
                <a:cs typeface="Calibri" panose="020F0502020204030204" pitchFamily="34" charset="0"/>
              </a:rPr>
              <a:t>Baseline</a:t>
            </a:r>
            <a:br>
              <a:rPr lang="en-US" dirty="0">
                <a:solidFill>
                  <a:srgbClr val="0D678E"/>
                </a:solidFill>
                <a:latin typeface="Calibri" panose="020F0502020204030204" pitchFamily="34" charset="0"/>
                <a:cs typeface="Calibri" panose="020F0502020204030204" pitchFamily="34" charset="0"/>
              </a:rPr>
            </a:br>
            <a:br>
              <a:rPr lang="en-US" dirty="0">
                <a:solidFill>
                  <a:srgbClr val="0D678E"/>
                </a:solidFill>
                <a:latin typeface="Calibri" panose="020F0502020204030204" pitchFamily="34" charset="0"/>
                <a:cs typeface="Calibri" panose="020F0502020204030204" pitchFamily="34" charset="0"/>
              </a:rPr>
            </a:br>
            <a:endParaRPr lang="en-US" dirty="0">
              <a:solidFill>
                <a:srgbClr val="0D678E"/>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E24660D0-ABF3-4C3F-B865-A7B589FEA1F5}"/>
              </a:ext>
            </a:extLst>
          </p:cNvPr>
          <p:cNvSpPr txBox="1"/>
          <p:nvPr/>
        </p:nvSpPr>
        <p:spPr>
          <a:xfrm>
            <a:off x="90449" y="6398655"/>
            <a:ext cx="2775415" cy="430887"/>
          </a:xfrm>
          <a:prstGeom prst="rect">
            <a:avLst/>
          </a:prstGeom>
          <a:noFill/>
        </p:spPr>
        <p:txBody>
          <a:bodyPr wrap="square" rtlCol="0">
            <a:spAutoFit/>
          </a:bodyPr>
          <a:lstStyle/>
          <a:p>
            <a:r>
              <a:rPr lang="en-US" sz="1100" dirty="0">
                <a:solidFill>
                  <a:srgbClr val="0D678E">
                    <a:alpha val="50000"/>
                  </a:srgbClr>
                </a:solidFill>
              </a:rPr>
              <a:t>© 2021 v1.0 Conarc, Inc.</a:t>
            </a:r>
          </a:p>
          <a:p>
            <a:r>
              <a:rPr lang="en-US" sz="1100" dirty="0">
                <a:solidFill>
                  <a:srgbClr val="0D678E">
                    <a:alpha val="50000"/>
                  </a:srgbClr>
                </a:solidFill>
              </a:rPr>
              <a:t> All Rights Reserved.  CONFIDENTIAL</a:t>
            </a:r>
          </a:p>
        </p:txBody>
      </p:sp>
      <p:pic>
        <p:nvPicPr>
          <p:cNvPr id="12" name="Picture 11">
            <a:extLst>
              <a:ext uri="{FF2B5EF4-FFF2-40B4-BE49-F238E27FC236}">
                <a16:creationId xmlns:a16="http://schemas.microsoft.com/office/drawing/2014/main" id="{087FF2B1-E751-4B7A-B177-52370221B23D}"/>
              </a:ext>
            </a:extLst>
          </p:cNvPr>
          <p:cNvPicPr>
            <a:picLocks noChangeAspect="1"/>
          </p:cNvPicPr>
          <p:nvPr/>
        </p:nvPicPr>
        <p:blipFill>
          <a:blip r:embed="rId4"/>
          <a:stretch>
            <a:fillRect/>
          </a:stretch>
        </p:blipFill>
        <p:spPr>
          <a:xfrm>
            <a:off x="10599006" y="6495025"/>
            <a:ext cx="1157105" cy="238145"/>
          </a:xfrm>
          <a:prstGeom prst="rect">
            <a:avLst/>
          </a:prstGeom>
        </p:spPr>
      </p:pic>
      <p:pic>
        <p:nvPicPr>
          <p:cNvPr id="13" name="Picture 12">
            <a:extLst>
              <a:ext uri="{FF2B5EF4-FFF2-40B4-BE49-F238E27FC236}">
                <a16:creationId xmlns:a16="http://schemas.microsoft.com/office/drawing/2014/main" id="{616EC63F-3403-4A28-9D82-EA9FBAE250B0}"/>
              </a:ext>
            </a:extLst>
          </p:cNvPr>
          <p:cNvPicPr>
            <a:picLocks noChangeAspect="1"/>
          </p:cNvPicPr>
          <p:nvPr/>
        </p:nvPicPr>
        <p:blipFill>
          <a:blip r:embed="rId5"/>
          <a:stretch>
            <a:fillRect/>
          </a:stretch>
        </p:blipFill>
        <p:spPr>
          <a:xfrm>
            <a:off x="4660545" y="165559"/>
            <a:ext cx="2664217" cy="420230"/>
          </a:xfrm>
          <a:prstGeom prst="rect">
            <a:avLst/>
          </a:prstGeom>
        </p:spPr>
      </p:pic>
      <p:sp>
        <p:nvSpPr>
          <p:cNvPr id="15" name="Rectangle 14">
            <a:extLst>
              <a:ext uri="{FF2B5EF4-FFF2-40B4-BE49-F238E27FC236}">
                <a16:creationId xmlns:a16="http://schemas.microsoft.com/office/drawing/2014/main" id="{9E9F0C14-CCE8-49D0-A3EA-A84E043B6A35}"/>
              </a:ext>
            </a:extLst>
          </p:cNvPr>
          <p:cNvSpPr/>
          <p:nvPr/>
        </p:nvSpPr>
        <p:spPr>
          <a:xfrm>
            <a:off x="2" y="6302444"/>
            <a:ext cx="12191998" cy="78292"/>
          </a:xfrm>
          <a:prstGeom prst="rect">
            <a:avLst/>
          </a:prstGeom>
          <a:gradFill flip="none" rotWithShape="1">
            <a:gsLst>
              <a:gs pos="0">
                <a:srgbClr val="11547D"/>
              </a:gs>
              <a:gs pos="75000">
                <a:srgbClr val="00BCD4"/>
              </a:gs>
              <a:gs pos="50000">
                <a:srgbClr val="7ABC31"/>
              </a:gs>
              <a:gs pos="25000">
                <a:srgbClr val="15AFC9"/>
              </a:gs>
              <a:gs pos="100000">
                <a:schemeClr val="accent1">
                  <a:lumMod val="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F2EF0D96-6A96-4E6F-A27B-4D3847E71963}"/>
              </a:ext>
            </a:extLst>
          </p:cNvPr>
          <p:cNvPicPr/>
          <p:nvPr/>
        </p:nvPicPr>
        <p:blipFill>
          <a:blip r:embed="rId6">
            <a:extLst>
              <a:ext uri="{28A0092B-C50C-407E-A947-70E740481C1C}">
                <a14:useLocalDpi xmlns:a14="http://schemas.microsoft.com/office/drawing/2010/main" val="0"/>
              </a:ext>
            </a:extLst>
          </a:blip>
          <a:stretch>
            <a:fillRect/>
          </a:stretch>
        </p:blipFill>
        <p:spPr>
          <a:xfrm>
            <a:off x="5773512" y="6081978"/>
            <a:ext cx="638673" cy="514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75172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0BEEE81-BBBB-48F5-9C1A-F8FCF1C474AB}"/>
              </a:ext>
            </a:extLst>
          </p:cNvPr>
          <p:cNvSpPr/>
          <p:nvPr/>
        </p:nvSpPr>
        <p:spPr>
          <a:xfrm>
            <a:off x="2025023" y="357899"/>
            <a:ext cx="7935259" cy="57151"/>
          </a:xfrm>
          <a:prstGeom prst="rect">
            <a:avLst/>
          </a:prstGeom>
          <a:gradFill flip="none" rotWithShape="1">
            <a:gsLst>
              <a:gs pos="0">
                <a:srgbClr val="11547D"/>
              </a:gs>
              <a:gs pos="75000">
                <a:srgbClr val="00BCD4"/>
              </a:gs>
              <a:gs pos="50000">
                <a:srgbClr val="7ABC31"/>
              </a:gs>
              <a:gs pos="25000">
                <a:srgbClr val="15AFC9"/>
              </a:gs>
              <a:gs pos="100000">
                <a:schemeClr val="accent1">
                  <a:lumMod val="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F05311F3-C081-4671-93EF-B76A5DC44CF7}"/>
              </a:ext>
            </a:extLst>
          </p:cNvPr>
          <p:cNvSpPr>
            <a:spLocks noGrp="1"/>
          </p:cNvSpPr>
          <p:nvPr>
            <p:ph type="sldNum" sz="quarter" idx="12"/>
          </p:nvPr>
        </p:nvSpPr>
        <p:spPr>
          <a:xfrm>
            <a:off x="11410671" y="6471824"/>
            <a:ext cx="690880" cy="284551"/>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3EE6F1-7457-4486-91A8-0968EEE90064}" type="slidenum">
              <a:rPr kumimoji="0" lang="en-US" sz="1200" b="1" i="0" u="none" strike="noStrike" kern="1200" cap="none" spc="0" normalizeH="0" baseline="0" noProof="0" smtClean="0">
                <a:ln>
                  <a:noFill/>
                </a:ln>
                <a:solidFill>
                  <a:srgbClr val="007BA0">
                    <a:alpha val="50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dirty="0">
              <a:ln>
                <a:noFill/>
              </a:ln>
              <a:solidFill>
                <a:srgbClr val="007BA0">
                  <a:alpha val="50000"/>
                </a:srgbClr>
              </a:solidFill>
              <a:effectLst/>
              <a:uLnTx/>
              <a:uFillTx/>
              <a:latin typeface="Calibri" panose="020F0502020204030204"/>
              <a:ea typeface="+mn-ea"/>
              <a:cs typeface="+mn-cs"/>
            </a:endParaRPr>
          </a:p>
        </p:txBody>
      </p:sp>
      <p:sp>
        <p:nvSpPr>
          <p:cNvPr id="10" name="Title 1">
            <a:extLst>
              <a:ext uri="{FF2B5EF4-FFF2-40B4-BE49-F238E27FC236}">
                <a16:creationId xmlns:a16="http://schemas.microsoft.com/office/drawing/2014/main" id="{B41A1595-052F-4F96-86FB-995A66A687CE}"/>
              </a:ext>
            </a:extLst>
          </p:cNvPr>
          <p:cNvSpPr txBox="1">
            <a:spLocks/>
          </p:cNvSpPr>
          <p:nvPr/>
        </p:nvSpPr>
        <p:spPr>
          <a:xfrm rot="10800000" flipV="1">
            <a:off x="265857" y="1056484"/>
            <a:ext cx="11629748" cy="14283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lnSpc>
                <a:spcPct val="150000"/>
              </a:lnSpc>
              <a:spcBef>
                <a:spcPts val="0"/>
              </a:spcBef>
              <a:buBlip>
                <a:blip r:embed="rId2"/>
              </a:buBlip>
            </a:pPr>
            <a:r>
              <a:rPr lang="en-US" sz="2000" b="1" dirty="0">
                <a:solidFill>
                  <a:srgbClr val="0D678E"/>
                </a:solidFill>
                <a:latin typeface="Calibri" panose="020F0502020204030204" pitchFamily="34" charset="0"/>
                <a:cs typeface="Calibri" panose="020F0502020204030204" pitchFamily="34" charset="0"/>
              </a:rPr>
              <a:t>Workflow's w/Automation (On Premise + Cloud)</a:t>
            </a:r>
          </a:p>
          <a:p>
            <a:pPr marL="1028700" lvl="1" indent="-571500">
              <a:lnSpc>
                <a:spcPct val="150000"/>
              </a:lnSpc>
              <a:buBlip>
                <a:blip r:embed="rId2"/>
              </a:buBlip>
            </a:pPr>
            <a:r>
              <a:rPr lang="en-US" sz="1500" dirty="0">
                <a:solidFill>
                  <a:srgbClr val="0D678E"/>
                </a:solidFill>
                <a:latin typeface="Calibri" panose="020F0502020204030204" pitchFamily="34" charset="0"/>
                <a:cs typeface="Calibri" panose="020F0502020204030204" pitchFamily="34" charset="0"/>
              </a:rPr>
              <a:t>With Workflow Automation, iChannel can automate the following:  Set a task to In Progress, Classification of Task (setting the Status for each), updating Task Dates, Workflow dates, Workflow Completion Date), Tab of Workflow.</a:t>
            </a:r>
          </a:p>
          <a:p>
            <a:pPr marL="1028700" lvl="1" indent="-571500">
              <a:lnSpc>
                <a:spcPct val="150000"/>
              </a:lnSpc>
              <a:buBlip>
                <a:blip r:embed="rId2"/>
              </a:buBlip>
            </a:pPr>
            <a:r>
              <a:rPr lang="en-US" sz="1500" dirty="0">
                <a:solidFill>
                  <a:srgbClr val="0D678E"/>
                </a:solidFill>
                <a:latin typeface="Calibri" panose="020F0502020204030204" pitchFamily="34" charset="0"/>
                <a:cs typeface="Calibri" panose="020F0502020204030204" pitchFamily="34" charset="0"/>
              </a:rPr>
              <a:t>iChannel Implementation and Firm Admin will discuss current processes and procedures and identify automation parameters. iChannel Implementation will discuss “what” automations can be implemented based on the Firms current processes and procedures. iChannel Workflow Automations help the Firm by taking away manual processes that AI can assist with and give that time back to the user.</a:t>
            </a:r>
          </a:p>
          <a:p>
            <a:pPr marL="571500" indent="-571500">
              <a:lnSpc>
                <a:spcPct val="150000"/>
              </a:lnSpc>
              <a:spcBef>
                <a:spcPts val="0"/>
              </a:spcBef>
              <a:buBlip>
                <a:blip r:embed="rId2"/>
              </a:buBlip>
            </a:pPr>
            <a:r>
              <a:rPr lang="en-US" sz="2000" b="1" dirty="0">
                <a:solidFill>
                  <a:srgbClr val="0D678E"/>
                </a:solidFill>
                <a:latin typeface="Calibri" panose="020F0502020204030204" pitchFamily="34" charset="0"/>
                <a:cs typeface="Calibri" panose="020F0502020204030204" pitchFamily="34" charset="0"/>
              </a:rPr>
              <a:t>Workflow’s w/Integrations (On Premise only)</a:t>
            </a:r>
          </a:p>
          <a:p>
            <a:pPr marL="1028700" lvl="1" indent="-571500">
              <a:lnSpc>
                <a:spcPct val="150000"/>
              </a:lnSpc>
              <a:buBlip>
                <a:blip r:embed="rId2"/>
              </a:buBlip>
            </a:pPr>
            <a:r>
              <a:rPr lang="en-US" sz="1500" dirty="0">
                <a:solidFill>
                  <a:srgbClr val="0D678E"/>
                </a:solidFill>
                <a:latin typeface="Calibri" panose="020F0502020204030204" pitchFamily="34" charset="0"/>
                <a:cs typeface="Calibri" panose="020F0502020204030204" pitchFamily="34" charset="0"/>
              </a:rPr>
              <a:t>With Workflow Automation, iChannel can automate the following:  Set a task to In Progress, Classification of Task (setting the Status for each), updating Task Dates, Workflow dates, Workflow Completion Date), Tab of Workflow.</a:t>
            </a:r>
          </a:p>
          <a:p>
            <a:pPr marL="1028700" lvl="1" indent="-571500">
              <a:lnSpc>
                <a:spcPct val="150000"/>
              </a:lnSpc>
              <a:spcBef>
                <a:spcPts val="0"/>
              </a:spcBef>
              <a:buBlip>
                <a:blip r:embed="rId2"/>
              </a:buBlip>
            </a:pPr>
            <a:r>
              <a:rPr lang="en-US" sz="1500" dirty="0">
                <a:solidFill>
                  <a:srgbClr val="0D678E"/>
                </a:solidFill>
                <a:latin typeface="Calibri" panose="020F0502020204030204" pitchFamily="34" charset="0"/>
                <a:cs typeface="Calibri" panose="020F0502020204030204" pitchFamily="34" charset="0"/>
              </a:rPr>
              <a:t>Third-party Applications (STAR Workflows, XCM, Maconomy and Practice)</a:t>
            </a:r>
          </a:p>
          <a:p>
            <a:pPr marL="1485900" lvl="2" indent="-571500">
              <a:lnSpc>
                <a:spcPct val="150000"/>
              </a:lnSpc>
              <a:buBlip>
                <a:blip r:embed="rId2"/>
              </a:buBlip>
            </a:pPr>
            <a:r>
              <a:rPr lang="en-US" sz="1400" dirty="0">
                <a:solidFill>
                  <a:srgbClr val="0D678E"/>
                </a:solidFill>
                <a:latin typeface="Calibri" panose="020F0502020204030204" pitchFamily="34" charset="0"/>
                <a:cs typeface="Calibri" panose="020F0502020204030204" pitchFamily="34" charset="0"/>
              </a:rPr>
              <a:t>Firms may have other third-party applications that currently have workflow capabilities and the Firm might wish to have these third-party workflows integrate into iChannel.  Allowing the Firm end-users to see everything regarding a client in one location. Also, Firms may have other applications where a status change should automatically kick off a workflow in iChannel. The use of integrations with other applications makes automations in workflows endless. </a:t>
            </a:r>
          </a:p>
          <a:p>
            <a:pPr marL="571500" indent="-571500">
              <a:lnSpc>
                <a:spcPct val="150000"/>
              </a:lnSpc>
              <a:buFontTx/>
              <a:buBlip>
                <a:blip r:embed="rId2"/>
              </a:buBlip>
            </a:pPr>
            <a:endParaRPr lang="en-US" sz="2200" dirty="0">
              <a:solidFill>
                <a:srgbClr val="0D678E"/>
              </a:solidFill>
              <a:latin typeface="Calibri" panose="020F0502020204030204" pitchFamily="34" charset="0"/>
              <a:cs typeface="Calibri" panose="020F0502020204030204" pitchFamily="34" charset="0"/>
            </a:endParaRPr>
          </a:p>
          <a:p>
            <a:pPr marL="571500" indent="-571500">
              <a:lnSpc>
                <a:spcPct val="150000"/>
              </a:lnSpc>
              <a:buFontTx/>
              <a:buBlip>
                <a:blip r:embed="rId2"/>
              </a:buBlip>
            </a:pPr>
            <a:endParaRPr lang="en-US" sz="2200" dirty="0">
              <a:solidFill>
                <a:srgbClr val="0D678E"/>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2740F9B3-011F-4765-8AF7-001D741BD950}"/>
              </a:ext>
            </a:extLst>
          </p:cNvPr>
          <p:cNvPicPr>
            <a:picLocks noChangeAspect="1"/>
          </p:cNvPicPr>
          <p:nvPr/>
        </p:nvPicPr>
        <p:blipFill>
          <a:blip r:embed="rId3"/>
          <a:stretch>
            <a:fillRect/>
          </a:stretch>
        </p:blipFill>
        <p:spPr>
          <a:xfrm>
            <a:off x="8134051" y="83985"/>
            <a:ext cx="4048095" cy="6218459"/>
          </a:xfrm>
          <a:prstGeom prst="rect">
            <a:avLst/>
          </a:prstGeom>
        </p:spPr>
      </p:pic>
      <p:sp>
        <p:nvSpPr>
          <p:cNvPr id="11" name="Title 1">
            <a:extLst>
              <a:ext uri="{FF2B5EF4-FFF2-40B4-BE49-F238E27FC236}">
                <a16:creationId xmlns:a16="http://schemas.microsoft.com/office/drawing/2014/main" id="{59DA7966-6DAE-45B1-A736-3F9DFC2D5D6B}"/>
              </a:ext>
            </a:extLst>
          </p:cNvPr>
          <p:cNvSpPr txBox="1">
            <a:spLocks/>
          </p:cNvSpPr>
          <p:nvPr/>
        </p:nvSpPr>
        <p:spPr>
          <a:xfrm>
            <a:off x="-1986" y="733161"/>
            <a:ext cx="6082717" cy="646646"/>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7600" dirty="0">
                <a:solidFill>
                  <a:srgbClr val="7ABC31"/>
                </a:solidFill>
                <a:latin typeface="Calibri" panose="020F0502020204030204" pitchFamily="34" charset="0"/>
                <a:cs typeface="Calibri" panose="020F0502020204030204" pitchFamily="34" charset="0"/>
              </a:rPr>
              <a:t>Intermediate (Fee base)</a:t>
            </a:r>
            <a:br>
              <a:rPr lang="en-US" dirty="0">
                <a:solidFill>
                  <a:srgbClr val="0D678E"/>
                </a:solidFill>
                <a:latin typeface="Calibri" panose="020F0502020204030204" pitchFamily="34" charset="0"/>
                <a:cs typeface="Calibri" panose="020F0502020204030204" pitchFamily="34" charset="0"/>
              </a:rPr>
            </a:br>
            <a:endParaRPr lang="en-US" dirty="0">
              <a:solidFill>
                <a:srgbClr val="0D678E"/>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E24660D0-ABF3-4C3F-B865-A7B589FEA1F5}"/>
              </a:ext>
            </a:extLst>
          </p:cNvPr>
          <p:cNvSpPr txBox="1"/>
          <p:nvPr/>
        </p:nvSpPr>
        <p:spPr>
          <a:xfrm>
            <a:off x="90449" y="6398655"/>
            <a:ext cx="2775415" cy="430887"/>
          </a:xfrm>
          <a:prstGeom prst="rect">
            <a:avLst/>
          </a:prstGeom>
          <a:noFill/>
        </p:spPr>
        <p:txBody>
          <a:bodyPr wrap="square" rtlCol="0">
            <a:spAutoFit/>
          </a:bodyPr>
          <a:lstStyle/>
          <a:p>
            <a:r>
              <a:rPr lang="en-US" sz="1100" dirty="0">
                <a:solidFill>
                  <a:srgbClr val="0D678E">
                    <a:alpha val="50000"/>
                  </a:srgbClr>
                </a:solidFill>
              </a:rPr>
              <a:t>© 2021 v1.0 Conarc, Inc.</a:t>
            </a:r>
          </a:p>
          <a:p>
            <a:r>
              <a:rPr lang="en-US" sz="1100" dirty="0">
                <a:solidFill>
                  <a:srgbClr val="0D678E">
                    <a:alpha val="50000"/>
                  </a:srgbClr>
                </a:solidFill>
              </a:rPr>
              <a:t> All Rights Reserved.  CONFIDENTIAL</a:t>
            </a:r>
          </a:p>
        </p:txBody>
      </p:sp>
      <p:pic>
        <p:nvPicPr>
          <p:cNvPr id="12" name="Picture 11">
            <a:extLst>
              <a:ext uri="{FF2B5EF4-FFF2-40B4-BE49-F238E27FC236}">
                <a16:creationId xmlns:a16="http://schemas.microsoft.com/office/drawing/2014/main" id="{087FF2B1-E751-4B7A-B177-52370221B23D}"/>
              </a:ext>
            </a:extLst>
          </p:cNvPr>
          <p:cNvPicPr>
            <a:picLocks noChangeAspect="1"/>
          </p:cNvPicPr>
          <p:nvPr/>
        </p:nvPicPr>
        <p:blipFill>
          <a:blip r:embed="rId4"/>
          <a:stretch>
            <a:fillRect/>
          </a:stretch>
        </p:blipFill>
        <p:spPr>
          <a:xfrm>
            <a:off x="10599006" y="6495025"/>
            <a:ext cx="1157105" cy="238145"/>
          </a:xfrm>
          <a:prstGeom prst="rect">
            <a:avLst/>
          </a:prstGeom>
        </p:spPr>
      </p:pic>
      <p:pic>
        <p:nvPicPr>
          <p:cNvPr id="13" name="Picture 12">
            <a:extLst>
              <a:ext uri="{FF2B5EF4-FFF2-40B4-BE49-F238E27FC236}">
                <a16:creationId xmlns:a16="http://schemas.microsoft.com/office/drawing/2014/main" id="{616EC63F-3403-4A28-9D82-EA9FBAE250B0}"/>
              </a:ext>
            </a:extLst>
          </p:cNvPr>
          <p:cNvPicPr>
            <a:picLocks noChangeAspect="1"/>
          </p:cNvPicPr>
          <p:nvPr/>
        </p:nvPicPr>
        <p:blipFill>
          <a:blip r:embed="rId5"/>
          <a:stretch>
            <a:fillRect/>
          </a:stretch>
        </p:blipFill>
        <p:spPr>
          <a:xfrm>
            <a:off x="4660545" y="165559"/>
            <a:ext cx="2664217" cy="420230"/>
          </a:xfrm>
          <a:prstGeom prst="rect">
            <a:avLst/>
          </a:prstGeom>
        </p:spPr>
      </p:pic>
      <p:sp>
        <p:nvSpPr>
          <p:cNvPr id="15" name="Rectangle 14">
            <a:extLst>
              <a:ext uri="{FF2B5EF4-FFF2-40B4-BE49-F238E27FC236}">
                <a16:creationId xmlns:a16="http://schemas.microsoft.com/office/drawing/2014/main" id="{9E9F0C14-CCE8-49D0-A3EA-A84E043B6A35}"/>
              </a:ext>
            </a:extLst>
          </p:cNvPr>
          <p:cNvSpPr/>
          <p:nvPr/>
        </p:nvSpPr>
        <p:spPr>
          <a:xfrm>
            <a:off x="2" y="6302444"/>
            <a:ext cx="12191998" cy="78292"/>
          </a:xfrm>
          <a:prstGeom prst="rect">
            <a:avLst/>
          </a:prstGeom>
          <a:gradFill flip="none" rotWithShape="1">
            <a:gsLst>
              <a:gs pos="0">
                <a:srgbClr val="11547D"/>
              </a:gs>
              <a:gs pos="75000">
                <a:srgbClr val="00BCD4"/>
              </a:gs>
              <a:gs pos="50000">
                <a:srgbClr val="7ABC31"/>
              </a:gs>
              <a:gs pos="25000">
                <a:srgbClr val="15AFC9"/>
              </a:gs>
              <a:gs pos="100000">
                <a:schemeClr val="accent1">
                  <a:lumMod val="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F2EF0D96-6A96-4E6F-A27B-4D3847E71963}"/>
              </a:ext>
            </a:extLst>
          </p:cNvPr>
          <p:cNvPicPr/>
          <p:nvPr/>
        </p:nvPicPr>
        <p:blipFill>
          <a:blip r:embed="rId6">
            <a:extLst>
              <a:ext uri="{28A0092B-C50C-407E-A947-70E740481C1C}">
                <a14:useLocalDpi xmlns:a14="http://schemas.microsoft.com/office/drawing/2010/main" val="0"/>
              </a:ext>
            </a:extLst>
          </a:blip>
          <a:stretch>
            <a:fillRect/>
          </a:stretch>
        </p:blipFill>
        <p:spPr>
          <a:xfrm>
            <a:off x="5773512" y="6081978"/>
            <a:ext cx="638673" cy="514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7408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0BEEE81-BBBB-48F5-9C1A-F8FCF1C474AB}"/>
              </a:ext>
            </a:extLst>
          </p:cNvPr>
          <p:cNvSpPr/>
          <p:nvPr/>
        </p:nvSpPr>
        <p:spPr>
          <a:xfrm>
            <a:off x="2025023" y="357899"/>
            <a:ext cx="7935259" cy="57151"/>
          </a:xfrm>
          <a:prstGeom prst="rect">
            <a:avLst/>
          </a:prstGeom>
          <a:gradFill flip="none" rotWithShape="1">
            <a:gsLst>
              <a:gs pos="0">
                <a:srgbClr val="11547D"/>
              </a:gs>
              <a:gs pos="75000">
                <a:srgbClr val="00BCD4"/>
              </a:gs>
              <a:gs pos="50000">
                <a:srgbClr val="7ABC31"/>
              </a:gs>
              <a:gs pos="25000">
                <a:srgbClr val="15AFC9"/>
              </a:gs>
              <a:gs pos="100000">
                <a:schemeClr val="accent1">
                  <a:lumMod val="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F05311F3-C081-4671-93EF-B76A5DC44CF7}"/>
              </a:ext>
            </a:extLst>
          </p:cNvPr>
          <p:cNvSpPr>
            <a:spLocks noGrp="1"/>
          </p:cNvSpPr>
          <p:nvPr>
            <p:ph type="sldNum" sz="quarter" idx="12"/>
          </p:nvPr>
        </p:nvSpPr>
        <p:spPr>
          <a:xfrm>
            <a:off x="11410671" y="6471824"/>
            <a:ext cx="690880" cy="284551"/>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3EE6F1-7457-4486-91A8-0968EEE90064}" type="slidenum">
              <a:rPr kumimoji="0" lang="en-US" sz="1200" b="1" i="0" u="none" strike="noStrike" kern="1200" cap="none" spc="0" normalizeH="0" baseline="0" noProof="0" smtClean="0">
                <a:ln>
                  <a:noFill/>
                </a:ln>
                <a:solidFill>
                  <a:srgbClr val="007BA0">
                    <a:alpha val="50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dirty="0">
              <a:ln>
                <a:noFill/>
              </a:ln>
              <a:solidFill>
                <a:srgbClr val="007BA0">
                  <a:alpha val="50000"/>
                </a:srgbClr>
              </a:solidFill>
              <a:effectLst/>
              <a:uLnTx/>
              <a:uFillTx/>
              <a:latin typeface="Calibri" panose="020F0502020204030204"/>
              <a:ea typeface="+mn-ea"/>
              <a:cs typeface="+mn-cs"/>
            </a:endParaRPr>
          </a:p>
        </p:txBody>
      </p:sp>
      <p:sp>
        <p:nvSpPr>
          <p:cNvPr id="10" name="Title 1">
            <a:extLst>
              <a:ext uri="{FF2B5EF4-FFF2-40B4-BE49-F238E27FC236}">
                <a16:creationId xmlns:a16="http://schemas.microsoft.com/office/drawing/2014/main" id="{B41A1595-052F-4F96-86FB-995A66A687CE}"/>
              </a:ext>
            </a:extLst>
          </p:cNvPr>
          <p:cNvSpPr txBox="1">
            <a:spLocks/>
          </p:cNvSpPr>
          <p:nvPr/>
        </p:nvSpPr>
        <p:spPr>
          <a:xfrm rot="10800000" flipV="1">
            <a:off x="265857" y="1228579"/>
            <a:ext cx="11629748" cy="14283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lnSpc>
                <a:spcPct val="150000"/>
              </a:lnSpc>
              <a:spcBef>
                <a:spcPts val="0"/>
              </a:spcBef>
              <a:buBlip>
                <a:blip r:embed="rId2"/>
              </a:buBlip>
            </a:pPr>
            <a:r>
              <a:rPr lang="en-US" sz="2000" b="1" dirty="0">
                <a:solidFill>
                  <a:srgbClr val="0D678E"/>
                </a:solidFill>
                <a:latin typeface="Calibri" panose="020F0502020204030204" pitchFamily="34" charset="0"/>
                <a:cs typeface="Calibri" panose="020F0502020204030204" pitchFamily="34" charset="0"/>
              </a:rPr>
              <a:t>Workflow w/Automation (3</a:t>
            </a:r>
            <a:r>
              <a:rPr lang="en-US" sz="2000" b="1" baseline="30000" dirty="0">
                <a:solidFill>
                  <a:srgbClr val="0D678E"/>
                </a:solidFill>
                <a:latin typeface="Calibri" panose="020F0502020204030204" pitchFamily="34" charset="0"/>
                <a:cs typeface="Calibri" panose="020F0502020204030204" pitchFamily="34" charset="0"/>
              </a:rPr>
              <a:t>rd</a:t>
            </a:r>
            <a:r>
              <a:rPr lang="en-US" sz="2000" b="1" dirty="0">
                <a:solidFill>
                  <a:srgbClr val="0D678E"/>
                </a:solidFill>
                <a:latin typeface="Calibri" panose="020F0502020204030204" pitchFamily="34" charset="0"/>
                <a:cs typeface="Calibri" panose="020F0502020204030204" pitchFamily="34" charset="0"/>
              </a:rPr>
              <a:t> Party) On Premise</a:t>
            </a:r>
          </a:p>
          <a:p>
            <a:pPr marL="1028700" lvl="1" indent="-571500">
              <a:lnSpc>
                <a:spcPct val="150000"/>
              </a:lnSpc>
              <a:buBlip>
                <a:blip r:embed="rId2"/>
              </a:buBlip>
            </a:pPr>
            <a:r>
              <a:rPr lang="en-US" sz="1500" dirty="0">
                <a:solidFill>
                  <a:srgbClr val="0D678E"/>
                </a:solidFill>
                <a:latin typeface="Calibri" panose="020F0502020204030204" pitchFamily="34" charset="0"/>
                <a:cs typeface="Calibri" panose="020F0502020204030204" pitchFamily="34" charset="0"/>
              </a:rPr>
              <a:t>With Workflow Automation, iChannel can automate the following:  Set a task to In Progress, Classification of Task (setting the Status for each), updating Task Dates, Workflow dates, Workflow Completion Date), Tab of Workflow.</a:t>
            </a:r>
          </a:p>
          <a:p>
            <a:pPr marL="1028700" lvl="1" indent="-571500">
              <a:lnSpc>
                <a:spcPct val="150000"/>
              </a:lnSpc>
              <a:spcBef>
                <a:spcPts val="0"/>
              </a:spcBef>
              <a:buBlip>
                <a:blip r:embed="rId2"/>
              </a:buBlip>
            </a:pPr>
            <a:r>
              <a:rPr lang="en-US" sz="1500" dirty="0">
                <a:solidFill>
                  <a:srgbClr val="0D678E"/>
                </a:solidFill>
                <a:latin typeface="Calibri" panose="020F0502020204030204" pitchFamily="34" charset="0"/>
                <a:cs typeface="Calibri" panose="020F0502020204030204" pitchFamily="34" charset="0"/>
              </a:rPr>
              <a:t>DocuSign, Publishing, Emailing, Files, 3rd Party Apps, etc.</a:t>
            </a:r>
          </a:p>
          <a:p>
            <a:pPr marL="1485900" lvl="2" indent="-571500">
              <a:lnSpc>
                <a:spcPct val="150000"/>
              </a:lnSpc>
              <a:buBlip>
                <a:blip r:embed="rId2"/>
              </a:buBlip>
            </a:pPr>
            <a:r>
              <a:rPr lang="en-US" sz="1400" dirty="0">
                <a:solidFill>
                  <a:srgbClr val="0D678E"/>
                </a:solidFill>
                <a:latin typeface="Calibri" panose="020F0502020204030204" pitchFamily="34" charset="0"/>
                <a:cs typeface="Calibri" panose="020F0502020204030204" pitchFamily="34" charset="0"/>
              </a:rPr>
              <a:t>iChannel Implementation and Firm Admins will review current processes and procedures. iChannel Implementation will identify what automations can be identified and configured based on current Firm processes and procedures. iChannel Automations help firms by taking away manual processes that AI can assist with and give that time back to the user. With Advanced Automations, iChannel learn to watch for certain files being placed in a client's site and trigger a workflow or move a workflow to the next step in the process. AI also can be configured to push files to DocuSign once a workflow moved to a certain step or email the client a secure link to a file. With AI Workflow Advanced Automation, the automations can be endless. </a:t>
            </a:r>
          </a:p>
          <a:p>
            <a:pPr marL="571500" lvl="1" indent="-571500" defTabSz="914400">
              <a:lnSpc>
                <a:spcPct val="150000"/>
              </a:lnSpc>
              <a:buBlip>
                <a:blip r:embed="rId2"/>
              </a:buBlip>
            </a:pPr>
            <a:r>
              <a:rPr lang="en-US" sz="2000" b="1" dirty="0">
                <a:solidFill>
                  <a:srgbClr val="0D678E"/>
                </a:solidFill>
                <a:latin typeface="Calibri" panose="020F0502020204030204" pitchFamily="34" charset="0"/>
                <a:ea typeface="+mj-ea"/>
                <a:cs typeface="Calibri" panose="020F0502020204030204" pitchFamily="34" charset="0"/>
              </a:rPr>
              <a:t>Workflow w/Automation Cloud</a:t>
            </a:r>
          </a:p>
          <a:p>
            <a:pPr marL="1028700" lvl="1" indent="-571500">
              <a:lnSpc>
                <a:spcPct val="150000"/>
              </a:lnSpc>
              <a:buBlip>
                <a:blip r:embed="rId2"/>
              </a:buBlip>
            </a:pPr>
            <a:r>
              <a:rPr lang="en-US" sz="1500" dirty="0">
                <a:solidFill>
                  <a:srgbClr val="0D678E"/>
                </a:solidFill>
                <a:latin typeface="Calibri" panose="020F0502020204030204" pitchFamily="34" charset="0"/>
                <a:cs typeface="Calibri" panose="020F0502020204030204" pitchFamily="34" charset="0"/>
              </a:rPr>
              <a:t>With Workflow Automation, iChannel can automate the following:  Set a task to In Progress, Classification of Task (setting the Status for each), updating Task Dates, Workflow dates, Workflow Completion Date), Tab of Workflow.</a:t>
            </a:r>
          </a:p>
          <a:p>
            <a:pPr marL="1028700" lvl="1" indent="-571500">
              <a:lnSpc>
                <a:spcPct val="150000"/>
              </a:lnSpc>
              <a:spcBef>
                <a:spcPts val="0"/>
              </a:spcBef>
              <a:buBlip>
                <a:blip r:embed="rId2"/>
              </a:buBlip>
            </a:pPr>
            <a:r>
              <a:rPr lang="en-US" sz="1500" dirty="0">
                <a:solidFill>
                  <a:srgbClr val="0D678E"/>
                </a:solidFill>
                <a:latin typeface="Calibri" panose="020F0502020204030204" pitchFamily="34" charset="0"/>
                <a:cs typeface="Calibri" panose="020F0502020204030204" pitchFamily="34" charset="0"/>
              </a:rPr>
              <a:t>iChannel w/Automation can also be configured to have automations that Publish files to the iChannel Client Portal, generate Emails.</a:t>
            </a:r>
          </a:p>
          <a:p>
            <a:pPr marL="571500" indent="-571500">
              <a:lnSpc>
                <a:spcPct val="150000"/>
              </a:lnSpc>
              <a:buFontTx/>
              <a:buBlip>
                <a:blip r:embed="rId2"/>
              </a:buBlip>
            </a:pPr>
            <a:endParaRPr lang="en-US" sz="2200" dirty="0">
              <a:solidFill>
                <a:srgbClr val="0D678E"/>
              </a:solidFill>
              <a:latin typeface="Calibri" panose="020F0502020204030204" pitchFamily="34" charset="0"/>
              <a:cs typeface="Calibri" panose="020F0502020204030204" pitchFamily="34" charset="0"/>
            </a:endParaRPr>
          </a:p>
          <a:p>
            <a:pPr marL="571500" indent="-571500">
              <a:lnSpc>
                <a:spcPct val="150000"/>
              </a:lnSpc>
              <a:buFontTx/>
              <a:buBlip>
                <a:blip r:embed="rId2"/>
              </a:buBlip>
            </a:pPr>
            <a:endParaRPr lang="en-US" sz="2200" dirty="0">
              <a:solidFill>
                <a:srgbClr val="0D678E"/>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2740F9B3-011F-4765-8AF7-001D741BD950}"/>
              </a:ext>
            </a:extLst>
          </p:cNvPr>
          <p:cNvPicPr>
            <a:picLocks noChangeAspect="1"/>
          </p:cNvPicPr>
          <p:nvPr/>
        </p:nvPicPr>
        <p:blipFill>
          <a:blip r:embed="rId3"/>
          <a:stretch>
            <a:fillRect/>
          </a:stretch>
        </p:blipFill>
        <p:spPr>
          <a:xfrm>
            <a:off x="8134051" y="83985"/>
            <a:ext cx="4048095" cy="6218459"/>
          </a:xfrm>
          <a:prstGeom prst="rect">
            <a:avLst/>
          </a:prstGeom>
        </p:spPr>
      </p:pic>
      <p:sp>
        <p:nvSpPr>
          <p:cNvPr id="11" name="Title 1">
            <a:extLst>
              <a:ext uri="{FF2B5EF4-FFF2-40B4-BE49-F238E27FC236}">
                <a16:creationId xmlns:a16="http://schemas.microsoft.com/office/drawing/2014/main" id="{59DA7966-6DAE-45B1-A736-3F9DFC2D5D6B}"/>
              </a:ext>
            </a:extLst>
          </p:cNvPr>
          <p:cNvSpPr txBox="1">
            <a:spLocks/>
          </p:cNvSpPr>
          <p:nvPr/>
        </p:nvSpPr>
        <p:spPr>
          <a:xfrm>
            <a:off x="-1986" y="859703"/>
            <a:ext cx="6082717" cy="646646"/>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7600" dirty="0">
                <a:solidFill>
                  <a:srgbClr val="7ABC31"/>
                </a:solidFill>
                <a:latin typeface="Calibri" panose="020F0502020204030204" pitchFamily="34" charset="0"/>
                <a:cs typeface="Calibri" panose="020F0502020204030204" pitchFamily="34" charset="0"/>
              </a:rPr>
              <a:t>Advanced (Fee base)</a:t>
            </a:r>
            <a:br>
              <a:rPr lang="en-US" dirty="0">
                <a:solidFill>
                  <a:srgbClr val="0D678E"/>
                </a:solidFill>
                <a:latin typeface="Calibri" panose="020F0502020204030204" pitchFamily="34" charset="0"/>
                <a:cs typeface="Calibri" panose="020F0502020204030204" pitchFamily="34" charset="0"/>
              </a:rPr>
            </a:br>
            <a:endParaRPr lang="en-US" dirty="0">
              <a:solidFill>
                <a:srgbClr val="0D678E"/>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E24660D0-ABF3-4C3F-B865-A7B589FEA1F5}"/>
              </a:ext>
            </a:extLst>
          </p:cNvPr>
          <p:cNvSpPr txBox="1"/>
          <p:nvPr/>
        </p:nvSpPr>
        <p:spPr>
          <a:xfrm>
            <a:off x="90449" y="6398655"/>
            <a:ext cx="2775415" cy="430887"/>
          </a:xfrm>
          <a:prstGeom prst="rect">
            <a:avLst/>
          </a:prstGeom>
          <a:noFill/>
        </p:spPr>
        <p:txBody>
          <a:bodyPr wrap="square" rtlCol="0">
            <a:spAutoFit/>
          </a:bodyPr>
          <a:lstStyle/>
          <a:p>
            <a:r>
              <a:rPr lang="en-US" sz="1100">
                <a:solidFill>
                  <a:srgbClr val="0D678E">
                    <a:alpha val="50000"/>
                  </a:srgbClr>
                </a:solidFill>
              </a:rPr>
              <a:t>© 2021 </a:t>
            </a:r>
            <a:r>
              <a:rPr lang="en-US" sz="1100" dirty="0">
                <a:solidFill>
                  <a:srgbClr val="0D678E">
                    <a:alpha val="50000"/>
                  </a:srgbClr>
                </a:solidFill>
              </a:rPr>
              <a:t>v1.0 Conarc, Inc.</a:t>
            </a:r>
          </a:p>
          <a:p>
            <a:r>
              <a:rPr lang="en-US" sz="1100" dirty="0">
                <a:solidFill>
                  <a:srgbClr val="0D678E">
                    <a:alpha val="50000"/>
                  </a:srgbClr>
                </a:solidFill>
              </a:rPr>
              <a:t> All Rights Reserved.  CONFIDENTIAL</a:t>
            </a:r>
          </a:p>
        </p:txBody>
      </p:sp>
      <p:pic>
        <p:nvPicPr>
          <p:cNvPr id="12" name="Picture 11">
            <a:extLst>
              <a:ext uri="{FF2B5EF4-FFF2-40B4-BE49-F238E27FC236}">
                <a16:creationId xmlns:a16="http://schemas.microsoft.com/office/drawing/2014/main" id="{087FF2B1-E751-4B7A-B177-52370221B23D}"/>
              </a:ext>
            </a:extLst>
          </p:cNvPr>
          <p:cNvPicPr>
            <a:picLocks noChangeAspect="1"/>
          </p:cNvPicPr>
          <p:nvPr/>
        </p:nvPicPr>
        <p:blipFill>
          <a:blip r:embed="rId4"/>
          <a:stretch>
            <a:fillRect/>
          </a:stretch>
        </p:blipFill>
        <p:spPr>
          <a:xfrm>
            <a:off x="10599006" y="6495025"/>
            <a:ext cx="1157105" cy="238145"/>
          </a:xfrm>
          <a:prstGeom prst="rect">
            <a:avLst/>
          </a:prstGeom>
        </p:spPr>
      </p:pic>
      <p:pic>
        <p:nvPicPr>
          <p:cNvPr id="13" name="Picture 12">
            <a:extLst>
              <a:ext uri="{FF2B5EF4-FFF2-40B4-BE49-F238E27FC236}">
                <a16:creationId xmlns:a16="http://schemas.microsoft.com/office/drawing/2014/main" id="{616EC63F-3403-4A28-9D82-EA9FBAE250B0}"/>
              </a:ext>
            </a:extLst>
          </p:cNvPr>
          <p:cNvPicPr>
            <a:picLocks noChangeAspect="1"/>
          </p:cNvPicPr>
          <p:nvPr/>
        </p:nvPicPr>
        <p:blipFill>
          <a:blip r:embed="rId5"/>
          <a:stretch>
            <a:fillRect/>
          </a:stretch>
        </p:blipFill>
        <p:spPr>
          <a:xfrm>
            <a:off x="4660545" y="165559"/>
            <a:ext cx="2664217" cy="420230"/>
          </a:xfrm>
          <a:prstGeom prst="rect">
            <a:avLst/>
          </a:prstGeom>
        </p:spPr>
      </p:pic>
      <p:sp>
        <p:nvSpPr>
          <p:cNvPr id="15" name="Rectangle 14">
            <a:extLst>
              <a:ext uri="{FF2B5EF4-FFF2-40B4-BE49-F238E27FC236}">
                <a16:creationId xmlns:a16="http://schemas.microsoft.com/office/drawing/2014/main" id="{9E9F0C14-CCE8-49D0-A3EA-A84E043B6A35}"/>
              </a:ext>
            </a:extLst>
          </p:cNvPr>
          <p:cNvSpPr/>
          <p:nvPr/>
        </p:nvSpPr>
        <p:spPr>
          <a:xfrm>
            <a:off x="2" y="6302444"/>
            <a:ext cx="12191998" cy="78292"/>
          </a:xfrm>
          <a:prstGeom prst="rect">
            <a:avLst/>
          </a:prstGeom>
          <a:gradFill flip="none" rotWithShape="1">
            <a:gsLst>
              <a:gs pos="0">
                <a:srgbClr val="11547D"/>
              </a:gs>
              <a:gs pos="75000">
                <a:srgbClr val="00BCD4"/>
              </a:gs>
              <a:gs pos="50000">
                <a:srgbClr val="7ABC31"/>
              </a:gs>
              <a:gs pos="25000">
                <a:srgbClr val="15AFC9"/>
              </a:gs>
              <a:gs pos="100000">
                <a:schemeClr val="accent1">
                  <a:lumMod val="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F2EF0D96-6A96-4E6F-A27B-4D3847E71963}"/>
              </a:ext>
            </a:extLst>
          </p:cNvPr>
          <p:cNvPicPr/>
          <p:nvPr/>
        </p:nvPicPr>
        <p:blipFill>
          <a:blip r:embed="rId6">
            <a:extLst>
              <a:ext uri="{28A0092B-C50C-407E-A947-70E740481C1C}">
                <a14:useLocalDpi xmlns:a14="http://schemas.microsoft.com/office/drawing/2010/main" val="0"/>
              </a:ext>
            </a:extLst>
          </a:blip>
          <a:stretch>
            <a:fillRect/>
          </a:stretch>
        </p:blipFill>
        <p:spPr>
          <a:xfrm>
            <a:off x="5773512" y="6081978"/>
            <a:ext cx="638673" cy="514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2915381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iChannel Master template</Template>
  <TotalTime>10925</TotalTime>
  <Words>770</Words>
  <Application>Microsoft Office PowerPoint</Application>
  <PresentationFormat>Widescreen</PresentationFormat>
  <Paragraphs>40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iChannel</dc:title>
  <dc:creator>Bobby Underwood</dc:creator>
  <cp:lastModifiedBy>Bobby Underwood</cp:lastModifiedBy>
  <cp:revision>154</cp:revision>
  <dcterms:created xsi:type="dcterms:W3CDTF">2019-07-17T14:36:33Z</dcterms:created>
  <dcterms:modified xsi:type="dcterms:W3CDTF">2021-09-14T16:22:58Z</dcterms:modified>
</cp:coreProperties>
</file>